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  <p:embeddedFont>
      <p:font typeface="Moontime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0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1255" y="-2017079"/>
            <a:ext cx="13902753" cy="13381400"/>
          </a:xfrm>
          <a:custGeom>
            <a:avLst/>
            <a:gdLst/>
            <a:ahLst/>
            <a:cxnLst/>
            <a:rect r="r" b="b" t="t" l="l"/>
            <a:pathLst>
              <a:path h="13381400" w="13902753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84045" y="687549"/>
            <a:ext cx="5519910" cy="4455951"/>
          </a:xfrm>
          <a:custGeom>
            <a:avLst/>
            <a:gdLst/>
            <a:ahLst/>
            <a:cxnLst/>
            <a:rect r="r" b="b" t="t" l="l"/>
            <a:pathLst>
              <a:path h="4455951" w="5519910">
                <a:moveTo>
                  <a:pt x="0" y="0"/>
                </a:moveTo>
                <a:lnTo>
                  <a:pt x="5519910" y="0"/>
                </a:lnTo>
                <a:lnTo>
                  <a:pt x="5519910" y="4455951"/>
                </a:lnTo>
                <a:lnTo>
                  <a:pt x="0" y="4455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543" t="0" r="-105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97659" y="4115264"/>
            <a:ext cx="11844341" cy="216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8"/>
              </a:lnSpc>
            </a:pPr>
            <a:r>
              <a:rPr lang="en-US" sz="7951">
                <a:solidFill>
                  <a:srgbClr val="000000"/>
                </a:solidFill>
                <a:latin typeface="Roboto Bold"/>
              </a:rPr>
              <a:t>REFERRAL PROGRAM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13827" y="6855028"/>
            <a:ext cx="10412005" cy="305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 Snapdeal aspires to empower Bharat's shoppers, providing them with the delight of realizing their dreams through trustworthy and cost-effective shopping experiences.</a:t>
            </a:r>
          </a:p>
          <a:p>
            <a:pPr algn="ctr">
              <a:lnSpc>
                <a:spcPts val="3520"/>
              </a:lnSpc>
            </a:pPr>
          </a:p>
          <a:p>
            <a:pPr algn="ctr">
              <a:lnSpc>
                <a:spcPts val="3520"/>
              </a:lnSpc>
            </a:pPr>
          </a:p>
          <a:p>
            <a:pPr algn="ctr">
              <a:lnSpc>
                <a:spcPts val="3520"/>
              </a:lnSpc>
            </a:pPr>
          </a:p>
          <a:p>
            <a:pPr algn="ctr">
              <a:lnSpc>
                <a:spcPts val="352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953" y="6431624"/>
            <a:ext cx="1803031" cy="4114800"/>
          </a:xfrm>
          <a:custGeom>
            <a:avLst/>
            <a:gdLst/>
            <a:ahLst/>
            <a:cxnLst/>
            <a:rect r="r" b="b" t="t" l="l"/>
            <a:pathLst>
              <a:path h="4114800" w="1803031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18833" y="0"/>
            <a:ext cx="8254812" cy="5618734"/>
          </a:xfrm>
          <a:custGeom>
            <a:avLst/>
            <a:gdLst/>
            <a:ahLst/>
            <a:cxnLst/>
            <a:rect r="r" b="b" t="t" l="l"/>
            <a:pathLst>
              <a:path h="5618734" w="8254812">
                <a:moveTo>
                  <a:pt x="0" y="0"/>
                </a:moveTo>
                <a:lnTo>
                  <a:pt x="8254812" y="0"/>
                </a:lnTo>
                <a:lnTo>
                  <a:pt x="8254812" y="5618734"/>
                </a:lnTo>
                <a:lnTo>
                  <a:pt x="0" y="5618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8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32784" y="4632471"/>
            <a:ext cx="8056779" cy="5654529"/>
          </a:xfrm>
          <a:custGeom>
            <a:avLst/>
            <a:gdLst/>
            <a:ahLst/>
            <a:cxnLst/>
            <a:rect r="r" b="b" t="t" l="l"/>
            <a:pathLst>
              <a:path h="5654529" w="8056779">
                <a:moveTo>
                  <a:pt x="0" y="0"/>
                </a:moveTo>
                <a:lnTo>
                  <a:pt x="8056779" y="0"/>
                </a:lnTo>
                <a:lnTo>
                  <a:pt x="8056779" y="5654529"/>
                </a:lnTo>
                <a:lnTo>
                  <a:pt x="0" y="56545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4562" y="1028700"/>
            <a:ext cx="7012285" cy="4892279"/>
          </a:xfrm>
          <a:custGeom>
            <a:avLst/>
            <a:gdLst/>
            <a:ahLst/>
            <a:cxnLst/>
            <a:rect r="r" b="b" t="t" l="l"/>
            <a:pathLst>
              <a:path h="4892279" w="7012285">
                <a:moveTo>
                  <a:pt x="0" y="0"/>
                </a:moveTo>
                <a:lnTo>
                  <a:pt x="7012286" y="0"/>
                </a:lnTo>
                <a:lnTo>
                  <a:pt x="7012286" y="4892279"/>
                </a:lnTo>
                <a:lnTo>
                  <a:pt x="0" y="48922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75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3828" y="247650"/>
            <a:ext cx="18310010" cy="15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61"/>
              </a:lnSpc>
            </a:pPr>
            <a:r>
              <a:rPr lang="en-US" sz="7097">
                <a:solidFill>
                  <a:srgbClr val="22423D"/>
                </a:solidFill>
                <a:latin typeface="Moontime"/>
              </a:rPr>
              <a:t>User Engagement with Different Pages::</a:t>
            </a:r>
          </a:p>
          <a:p>
            <a:pPr>
              <a:lnSpc>
                <a:spcPts val="596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2659" y="6324467"/>
            <a:ext cx="1803031" cy="4114800"/>
          </a:xfrm>
          <a:custGeom>
            <a:avLst/>
            <a:gdLst/>
            <a:ahLst/>
            <a:cxnLst/>
            <a:rect r="r" b="b" t="t" l="l"/>
            <a:pathLst>
              <a:path h="4114800" w="1803031">
                <a:moveTo>
                  <a:pt x="0" y="0"/>
                </a:moveTo>
                <a:lnTo>
                  <a:pt x="1803031" y="0"/>
                </a:lnTo>
                <a:lnTo>
                  <a:pt x="18030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48665" y="169627"/>
            <a:ext cx="12846501" cy="129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4"/>
              </a:lnSpc>
              <a:spcBef>
                <a:spcPct val="0"/>
              </a:spcBef>
            </a:pPr>
            <a:r>
              <a:rPr lang="en-US" sz="4099" spc="680" u="sng">
                <a:solidFill>
                  <a:srgbClr val="000000"/>
                </a:solidFill>
                <a:latin typeface="Glacial Indifference Bold"/>
              </a:rPr>
              <a:t>INSIGHTFUL INTERPRETATIONS</a:t>
            </a:r>
          </a:p>
          <a:p>
            <a:pPr algn="ctr">
              <a:lnSpc>
                <a:spcPts val="5124"/>
              </a:lnSpc>
              <a:spcBef>
                <a:spcPct val="0"/>
              </a:spcBef>
            </a:pPr>
            <a:r>
              <a:rPr lang="en-US" sz="4099" spc="680" u="sng">
                <a:solidFill>
                  <a:srgbClr val="000000"/>
                </a:solidFill>
                <a:latin typeface="Glacial Indifference Bold"/>
              </a:rPr>
              <a:t>AND STRATEGIC 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378158"/>
            <a:ext cx="18073685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3749"/>
              </a:lnSpc>
              <a:buFont typeface="Arial"/>
              <a:buChar char="•"/>
            </a:pPr>
            <a:r>
              <a:rPr lang="en-US" sz="2999" spc="497">
                <a:solidFill>
                  <a:srgbClr val="000000"/>
                </a:solidFill>
                <a:latin typeface="Glacial Indifference Bold"/>
              </a:rPr>
              <a:t>SNAPCASHPAGE AND REFERRALPAGEVIEW USERS STRONGLY CORRELATE WITH REFERRAL SUCCESS (CLUSTERS 2 AND 5).</a:t>
            </a:r>
          </a:p>
          <a:p>
            <a:pPr algn="ctr" marL="647697" indent="-323848" lvl="1">
              <a:lnSpc>
                <a:spcPts val="3749"/>
              </a:lnSpc>
              <a:buFont typeface="Arial"/>
              <a:buChar char="•"/>
            </a:pPr>
            <a:r>
              <a:rPr lang="en-US" sz="2999" spc="497">
                <a:solidFill>
                  <a:srgbClr val="000000"/>
                </a:solidFill>
                <a:latin typeface="Glacial Indifference Bold"/>
              </a:rPr>
              <a:t>PDPView Users show a moderate correlation with referral success (Clusters 0, 1, 3, and 4).</a:t>
            </a:r>
          </a:p>
          <a:p>
            <a:pPr algn="ctr" marL="647697" indent="-323848" lvl="1">
              <a:lnSpc>
                <a:spcPts val="3749"/>
              </a:lnSpc>
              <a:buFont typeface="Arial"/>
              <a:buChar char="•"/>
            </a:pPr>
            <a:r>
              <a:rPr lang="en-US" sz="2999" spc="497">
                <a:solidFill>
                  <a:srgbClr val="000000"/>
                </a:solidFill>
                <a:latin typeface="Glacial Indifference Bold"/>
              </a:rPr>
              <a:t>HomeView Users have a weaker correlation with referral success (Clusters 6, 7, 8, and 9).</a:t>
            </a:r>
          </a:p>
          <a:p>
            <a:pPr algn="ctr" marL="647697" indent="-323848" lvl="1">
              <a:lnSpc>
                <a:spcPts val="3749"/>
              </a:lnSpc>
              <a:buFont typeface="Arial"/>
              <a:buChar char="•"/>
            </a:pPr>
            <a:r>
              <a:rPr lang="en-US" sz="2999" spc="497">
                <a:solidFill>
                  <a:srgbClr val="000000"/>
                </a:solidFill>
                <a:latin typeface="Glacial Indifference Bold"/>
              </a:rPr>
              <a:t>ReferralBulkNotificationClickUsers lack a clear correlation with referral success.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21472" y="6324467"/>
            <a:ext cx="3918503" cy="703016"/>
            <a:chOff x="0" y="0"/>
            <a:chExt cx="692159" cy="1241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1472" y="7269231"/>
            <a:ext cx="3918503" cy="703016"/>
            <a:chOff x="0" y="0"/>
            <a:chExt cx="692159" cy="1241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1472" y="8284092"/>
            <a:ext cx="3918503" cy="703016"/>
            <a:chOff x="0" y="0"/>
            <a:chExt cx="692159" cy="1241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21472" y="9158758"/>
            <a:ext cx="3918503" cy="703016"/>
            <a:chOff x="0" y="0"/>
            <a:chExt cx="692159" cy="124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 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666492" y="1652143"/>
            <a:ext cx="2483525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 u="sng">
                <a:solidFill>
                  <a:srgbClr val="000000"/>
                </a:solidFill>
                <a:latin typeface="DM Sans Bold"/>
              </a:rPr>
              <a:t>1)Cluster Plot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22100" y="6395730"/>
            <a:ext cx="3771662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Focus on Key Pages: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22100" y="7369900"/>
            <a:ext cx="5343049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Boost PDPView Engagement: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2538" y="8355355"/>
            <a:ext cx="6107906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Revamp Homepage for Referrals: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12538" y="9230022"/>
            <a:ext cx="5284708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Refine Notification Strategy: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8419" y="179253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48665" y="169627"/>
            <a:ext cx="12846501" cy="129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4"/>
              </a:lnSpc>
              <a:spcBef>
                <a:spcPct val="0"/>
              </a:spcBef>
            </a:pPr>
            <a:r>
              <a:rPr lang="en-US" sz="4099" spc="680" u="sng">
                <a:solidFill>
                  <a:srgbClr val="000000"/>
                </a:solidFill>
                <a:latin typeface="Glacial Indifference Bold"/>
              </a:rPr>
              <a:t>INSIGHTFUL INTERPRETATIONS</a:t>
            </a:r>
          </a:p>
          <a:p>
            <a:pPr algn="ctr">
              <a:lnSpc>
                <a:spcPts val="5124"/>
              </a:lnSpc>
              <a:spcBef>
                <a:spcPct val="0"/>
              </a:spcBef>
            </a:pPr>
            <a:r>
              <a:rPr lang="en-US" sz="4099" spc="680" u="sng">
                <a:solidFill>
                  <a:srgbClr val="000000"/>
                </a:solidFill>
                <a:latin typeface="Glacial Indifference Bold"/>
              </a:rPr>
              <a:t>AND STRATEGIC 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38941" y="1652143"/>
            <a:ext cx="2338626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 u="sng">
                <a:solidFill>
                  <a:srgbClr val="000000"/>
                </a:solidFill>
                <a:latin typeface="DM Sans Bold"/>
              </a:rPr>
              <a:t>2)Bar Graph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5597" y="2548420"/>
            <a:ext cx="17042403" cy="107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2"/>
              </a:lnSpc>
            </a:pPr>
            <a:r>
              <a:rPr lang="en-US" sz="2081" spc="20" u="sng">
                <a:solidFill>
                  <a:srgbClr val="000000"/>
                </a:solidFill>
                <a:latin typeface="DM Sans Bold"/>
              </a:rPr>
              <a:t>HIGH REFERRAL INSTALL TO RATIO:</a:t>
            </a:r>
            <a:r>
              <a:rPr lang="en-US" sz="2081" spc="20">
                <a:solidFill>
                  <a:srgbClr val="000000"/>
                </a:solidFill>
                <a:latin typeface="DM Sans Bold"/>
              </a:rPr>
              <a:t> IF PAGES WITH A HIGHER NUMBER OF REFEREES ALSO HAVE A PROPORTIONALLY HIGHER NUMBER OF INSTALLS, IT SUGGESTS THOSE PAGES ARE EFFECTIVE AT CONVERTING REFERRALS INTO ACTUAL USERS. THIS WOULD BE A STRONG INDICATOR OF SUCCESS.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5597" y="3667373"/>
            <a:ext cx="15140640" cy="107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2"/>
              </a:lnSpc>
            </a:pPr>
            <a:r>
              <a:rPr lang="en-US" sz="2081" spc="20" u="sng">
                <a:solidFill>
                  <a:srgbClr val="000000"/>
                </a:solidFill>
                <a:latin typeface="DM Sans Bold"/>
              </a:rPr>
              <a:t>DIVERSIFICATION OF REFERRAL SOURCES: </a:t>
            </a:r>
            <a:r>
              <a:rPr lang="en-US" sz="2081" spc="20">
                <a:solidFill>
                  <a:srgbClr val="000000"/>
                </a:solidFill>
                <a:latin typeface="DM Sans Bold"/>
              </a:rPr>
              <a:t>SEEING REFERRALS COMING FROMVARIOUS PAGES THROUGHOUT THE WEBSITE INDICATES THE PROGRAM IS REACHING A BROADER AUDIENCE AND NOT JUST RELYING ON A FEW SPECIFIC</a:t>
            </a:r>
          </a:p>
          <a:p>
            <a:pPr algn="just">
              <a:lnSpc>
                <a:spcPts val="2872"/>
              </a:lnSpc>
            </a:pPr>
            <a:r>
              <a:rPr lang="en-US" sz="2081" spc="20">
                <a:solidFill>
                  <a:srgbClr val="000000"/>
                </a:solidFill>
                <a:latin typeface="DM Sans Bold"/>
              </a:rPr>
              <a:t>SOURCES. THIS IS IMPORTANT FOR LONG-TERM PROGRAM SUSTAINABILITY.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5597" y="4705636"/>
            <a:ext cx="16328245" cy="154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8"/>
              </a:lnSpc>
            </a:pPr>
            <a:r>
              <a:rPr lang="en-US" sz="2281" spc="22" u="sng">
                <a:solidFill>
                  <a:srgbClr val="000000"/>
                </a:solidFill>
                <a:latin typeface="DM Sans Bold"/>
              </a:rPr>
              <a:t>CORRELATION BETWEEN PAGE ENGAGEMENT AND REFERRALS: </a:t>
            </a:r>
            <a:r>
              <a:rPr lang="en-US" sz="2281" spc="22">
                <a:solidFill>
                  <a:srgbClr val="000000"/>
                </a:solidFill>
                <a:latin typeface="DM Sans Bold"/>
              </a:rPr>
              <a:t>IF PAGES WITHHIGHER USER ENGAGEMENT (E.G., PRODUCT PAGES, SHOPPING CARTS) ALSO HAVE A HIGHER NUMBER OF REFERRALS, IT SUGGESTS THE PROGRAM IS EFFECTIVELY INTEGRATING WITH THE USER JOURNEY AND PROMPTING REFERRALS AT</a:t>
            </a:r>
          </a:p>
          <a:p>
            <a:pPr algn="just">
              <a:lnSpc>
                <a:spcPts val="3148"/>
              </a:lnSpc>
            </a:pPr>
            <a:r>
              <a:rPr lang="en-US" sz="2281" spc="22">
                <a:solidFill>
                  <a:srgbClr val="000000"/>
                </a:solidFill>
                <a:latin typeface="DM Sans Bold"/>
              </a:rPr>
              <a:t>OPPORTUNE MOMENTS.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5597" y="1875238"/>
            <a:ext cx="1611630" cy="55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  <a:spcBef>
                <a:spcPct val="0"/>
              </a:spcBef>
            </a:pPr>
            <a:r>
              <a:rPr lang="en-US" sz="3281" spc="32" u="sng">
                <a:solidFill>
                  <a:srgbClr val="000000"/>
                </a:solidFill>
                <a:latin typeface="DM Sans Bold"/>
              </a:rPr>
              <a:t>Insights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2160" y="6329877"/>
            <a:ext cx="3918503" cy="1665448"/>
            <a:chOff x="0" y="0"/>
            <a:chExt cx="692159" cy="2941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2159" cy="294183"/>
            </a:xfrm>
            <a:custGeom>
              <a:avLst/>
              <a:gdLst/>
              <a:ahLst/>
              <a:cxnLst/>
              <a:rect r="r" b="b" t="t" l="l"/>
              <a:pathLst>
                <a:path h="294183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294183"/>
                  </a:lnTo>
                  <a:lnTo>
                    <a:pt x="0" y="29418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92159" cy="351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14"/>
                </a:lnSpc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FOR PAGES WITH HIGH REFERRAL TO</a:t>
              </a:r>
            </a:p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INSTALL RATIO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160" y="8425576"/>
            <a:ext cx="3918503" cy="1665448"/>
            <a:chOff x="0" y="0"/>
            <a:chExt cx="692159" cy="2941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2159" cy="294183"/>
            </a:xfrm>
            <a:custGeom>
              <a:avLst/>
              <a:gdLst/>
              <a:ahLst/>
              <a:cxnLst/>
              <a:rect r="r" b="b" t="t" l="l"/>
              <a:pathLst>
                <a:path h="294183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294183"/>
                  </a:lnTo>
                  <a:lnTo>
                    <a:pt x="0" y="29418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92159" cy="351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14"/>
                </a:lnSpc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FOR PAGES WITH LOW REFERRAL TO</a:t>
              </a:r>
            </a:p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INSTALL RATIO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010663" y="6345886"/>
            <a:ext cx="13768269" cy="41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4"/>
              </a:lnSpc>
              <a:spcBef>
                <a:spcPct val="0"/>
              </a:spcBef>
            </a:pPr>
            <a:r>
              <a:rPr lang="en-US" sz="2481" spc="24">
                <a:solidFill>
                  <a:srgbClr val="000000"/>
                </a:solidFill>
                <a:latin typeface="DM Sans Bold"/>
              </a:rPr>
              <a:t>1)</a:t>
            </a:r>
            <a:r>
              <a:rPr lang="en-US" sz="2481" spc="24">
                <a:solidFill>
                  <a:srgbClr val="000000"/>
                </a:solidFill>
                <a:latin typeface="DM Sans Bold"/>
              </a:rPr>
              <a:t>Study successful pages for effective referral prompts, user experience, and incentives.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10663" y="6965430"/>
            <a:ext cx="16230600" cy="87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  <a:spcBef>
                <a:spcPct val="0"/>
              </a:spcBef>
            </a:pPr>
            <a:r>
              <a:rPr lang="en-US" sz="2581" spc="25">
                <a:solidFill>
                  <a:srgbClr val="000000"/>
                </a:solidFill>
                <a:latin typeface="DM Sans Bold"/>
              </a:rPr>
              <a:t>2)A</a:t>
            </a:r>
            <a:r>
              <a:rPr lang="en-US" sz="2581" spc="25">
                <a:solidFill>
                  <a:srgbClr val="000000"/>
                </a:solidFill>
                <a:latin typeface="DM Sans Bold"/>
              </a:rPr>
              <a:t>pply these successful elements to low-conversion pages, tailoring strategies to boost performance.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10663" y="8446751"/>
            <a:ext cx="13768269" cy="158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6"/>
              </a:lnSpc>
              <a:spcBef>
                <a:spcPct val="0"/>
              </a:spcBef>
            </a:pPr>
            <a:r>
              <a:rPr lang="en-US" sz="2381" spc="23">
                <a:solidFill>
                  <a:srgbClr val="000000"/>
                </a:solidFill>
                <a:latin typeface="DM Sans Bold"/>
              </a:rPr>
              <a:t>1)</a:t>
            </a:r>
            <a:r>
              <a:rPr lang="en-US" sz="2381" spc="23">
                <a:solidFill>
                  <a:srgbClr val="000000"/>
                </a:solidFill>
                <a:latin typeface="DM Sans Bold"/>
              </a:rPr>
              <a:t>Spot Friction Points: Scrutinize the user journey on these pages to pinpoint obstacles hindering referrals after clicks.</a:t>
            </a:r>
          </a:p>
          <a:p>
            <a:pPr>
              <a:lnSpc>
                <a:spcPts val="3148"/>
              </a:lnSpc>
              <a:spcBef>
                <a:spcPct val="0"/>
              </a:spcBef>
            </a:pPr>
            <a:r>
              <a:rPr lang="en-US" sz="2281" spc="22">
                <a:solidFill>
                  <a:srgbClr val="000000"/>
                </a:solidFill>
                <a:latin typeface="DM Sans Bold"/>
              </a:rPr>
              <a:t>2)Refine Referral Prompts: Assess the visibility, timing, and wording of referral prompts on these pages for optimization.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05746" y="4589175"/>
            <a:ext cx="12445027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Objective 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0694" y="7232997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006935"/>
            <a:ext cx="6665537" cy="4968855"/>
          </a:xfrm>
          <a:custGeom>
            <a:avLst/>
            <a:gdLst/>
            <a:ahLst/>
            <a:cxnLst/>
            <a:rect r="r" b="b" t="t" l="l"/>
            <a:pathLst>
              <a:path h="4968855" w="6665537">
                <a:moveTo>
                  <a:pt x="0" y="0"/>
                </a:moveTo>
                <a:lnTo>
                  <a:pt x="6665537" y="0"/>
                </a:lnTo>
                <a:lnTo>
                  <a:pt x="6665537" y="4968855"/>
                </a:lnTo>
                <a:lnTo>
                  <a:pt x="0" y="4968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49315" y="2528152"/>
            <a:ext cx="12445484" cy="5926421"/>
          </a:xfrm>
          <a:custGeom>
            <a:avLst/>
            <a:gdLst/>
            <a:ahLst/>
            <a:cxnLst/>
            <a:rect r="r" b="b" t="t" l="l"/>
            <a:pathLst>
              <a:path h="5926421" w="12445484">
                <a:moveTo>
                  <a:pt x="0" y="0"/>
                </a:moveTo>
                <a:lnTo>
                  <a:pt x="12445484" y="0"/>
                </a:lnTo>
                <a:lnTo>
                  <a:pt x="12445484" y="5926421"/>
                </a:lnTo>
                <a:lnTo>
                  <a:pt x="0" y="5926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588" y="672868"/>
            <a:ext cx="18310010" cy="15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61"/>
              </a:lnSpc>
            </a:pPr>
            <a:r>
              <a:rPr lang="en-US" sz="7097">
                <a:solidFill>
                  <a:srgbClr val="22423D"/>
                </a:solidFill>
                <a:latin typeface="Moontime"/>
              </a:rPr>
              <a:t>Impact of Different Day Types on Referral Activities:</a:t>
            </a:r>
          </a:p>
          <a:p>
            <a:pPr>
              <a:lnSpc>
                <a:spcPts val="5961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8665" y="169627"/>
            <a:ext cx="12846501" cy="129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4"/>
              </a:lnSpc>
              <a:spcBef>
                <a:spcPct val="0"/>
              </a:spcBef>
            </a:pPr>
            <a:r>
              <a:rPr lang="en-US" sz="4099" spc="680" u="sng">
                <a:solidFill>
                  <a:srgbClr val="000000"/>
                </a:solidFill>
                <a:latin typeface="Glacial Indifference Bold"/>
              </a:rPr>
              <a:t>INSIGHTFUL INTERPRETATIONS</a:t>
            </a:r>
          </a:p>
          <a:p>
            <a:pPr algn="ctr">
              <a:lnSpc>
                <a:spcPts val="5124"/>
              </a:lnSpc>
              <a:spcBef>
                <a:spcPct val="0"/>
              </a:spcBef>
            </a:pPr>
            <a:r>
              <a:rPr lang="en-US" sz="4099" spc="680" u="sng">
                <a:solidFill>
                  <a:srgbClr val="000000"/>
                </a:solidFill>
                <a:latin typeface="Glacial Indifference Bold"/>
              </a:rPr>
              <a:t>AND STRATEGIC RECOMMENDATIONS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775219"/>
            <a:ext cx="17840402" cy="153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This indicates that, during sales events, there is a nuanced but observable increase in the referral rates across all pages, suggesting a positive correlation between sales events and heightened referral activities.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3896698"/>
            <a:ext cx="3918503" cy="703016"/>
            <a:chOff x="0" y="0"/>
            <a:chExt cx="692159" cy="124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989" y="6513569"/>
            <a:ext cx="3918503" cy="703016"/>
            <a:chOff x="0" y="0"/>
            <a:chExt cx="692159" cy="1241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55492" y="3839548"/>
            <a:ext cx="4247197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Leverage Sales Events: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55492" y="4372994"/>
            <a:ext cx="13359885" cy="101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1)</a:t>
            </a:r>
            <a:r>
              <a:rPr lang="en-US" sz="2981" spc="29">
                <a:solidFill>
                  <a:srgbClr val="000000"/>
                </a:solidFill>
                <a:latin typeface="DM Sans Bold"/>
              </a:rPr>
              <a:t>Capitalize on increased referral rates during sales events.</a:t>
            </a:r>
          </a:p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2)Promote referral-friendly features or incentives during these periods.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56311" y="6456419"/>
            <a:ext cx="4789408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Optimize Communication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6311" y="7169877"/>
            <a:ext cx="13684091" cy="101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1)</a:t>
            </a:r>
            <a:r>
              <a:rPr lang="en-US" sz="2981" spc="29">
                <a:solidFill>
                  <a:srgbClr val="000000"/>
                </a:solidFill>
                <a:latin typeface="DM Sans Bold"/>
              </a:rPr>
              <a:t>Emphasize the referral program during BAU to maintain engagement.</a:t>
            </a:r>
          </a:p>
          <a:p>
            <a:pPr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2)Tailor communication to highlight the value of referrals on regular days.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1193295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16446" y="-1469230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05746" y="4589175"/>
            <a:ext cx="12445027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Objective 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1193295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16446" y="-1469230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705" y="1868883"/>
            <a:ext cx="6506249" cy="3274617"/>
          </a:xfrm>
          <a:custGeom>
            <a:avLst/>
            <a:gdLst/>
            <a:ahLst/>
            <a:cxnLst/>
            <a:rect r="r" b="b" t="t" l="l"/>
            <a:pathLst>
              <a:path h="3274617" w="6506249">
                <a:moveTo>
                  <a:pt x="0" y="0"/>
                </a:moveTo>
                <a:lnTo>
                  <a:pt x="6506249" y="0"/>
                </a:lnTo>
                <a:lnTo>
                  <a:pt x="6506249" y="3274617"/>
                </a:lnTo>
                <a:lnTo>
                  <a:pt x="0" y="327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70" t="0" r="-1111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82274" y="3506191"/>
            <a:ext cx="8781438" cy="5938891"/>
          </a:xfrm>
          <a:custGeom>
            <a:avLst/>
            <a:gdLst/>
            <a:ahLst/>
            <a:cxnLst/>
            <a:rect r="r" b="b" t="t" l="l"/>
            <a:pathLst>
              <a:path h="5938891" w="8781438">
                <a:moveTo>
                  <a:pt x="0" y="0"/>
                </a:moveTo>
                <a:lnTo>
                  <a:pt x="8781438" y="0"/>
                </a:lnTo>
                <a:lnTo>
                  <a:pt x="8781438" y="5938892"/>
                </a:lnTo>
                <a:lnTo>
                  <a:pt x="0" y="5938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588" y="672868"/>
            <a:ext cx="18310010" cy="15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61"/>
              </a:lnSpc>
            </a:pPr>
            <a:r>
              <a:rPr lang="en-US" sz="7097">
                <a:solidFill>
                  <a:srgbClr val="22423D"/>
                </a:solidFill>
                <a:latin typeface="Moontime"/>
              </a:rPr>
              <a:t>Influence of Referral Bulk Notifications::</a:t>
            </a:r>
          </a:p>
          <a:p>
            <a:pPr>
              <a:lnSpc>
                <a:spcPts val="5961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8665" y="169627"/>
            <a:ext cx="12846501" cy="129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4"/>
              </a:lnSpc>
              <a:spcBef>
                <a:spcPct val="0"/>
              </a:spcBef>
            </a:pPr>
            <a:r>
              <a:rPr lang="en-US" sz="4099" spc="680" u="sng">
                <a:solidFill>
                  <a:srgbClr val="000000"/>
                </a:solidFill>
                <a:latin typeface="Glacial Indifference Bold"/>
              </a:rPr>
              <a:t>INSIGHTFUL INTERPRETATIONS</a:t>
            </a:r>
          </a:p>
          <a:p>
            <a:pPr algn="ctr">
              <a:lnSpc>
                <a:spcPts val="5124"/>
              </a:lnSpc>
              <a:spcBef>
                <a:spcPct val="0"/>
              </a:spcBef>
            </a:pPr>
            <a:r>
              <a:rPr lang="en-US" sz="4099" spc="680" u="sng">
                <a:solidFill>
                  <a:srgbClr val="000000"/>
                </a:solidFill>
                <a:latin typeface="Glacial Indifference Bold"/>
              </a:rPr>
              <a:t>AND STRATEGIC RECOMMENDATIONS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9362" y="2571358"/>
            <a:ext cx="17788638" cy="204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3739" indent="-321870" lvl="1">
              <a:lnSpc>
                <a:spcPts val="4114"/>
              </a:lnSpc>
              <a:buFont typeface="Arial"/>
              <a:buChar char="•"/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Bulk notifications effectively drive engagement with high clicks on specific days.</a:t>
            </a:r>
          </a:p>
          <a:p>
            <a:pPr marL="643739" indent="-321870" lvl="1">
              <a:lnSpc>
                <a:spcPts val="4114"/>
              </a:lnSpc>
              <a:buFont typeface="Arial"/>
              <a:buChar char="•"/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Effectiveness varies by day, suggesting potential messaging or targeting inconsistencies.</a:t>
            </a:r>
          </a:p>
          <a:p>
            <a:pPr marL="643739" indent="-321870" lvl="1">
              <a:lnSpc>
                <a:spcPts val="4114"/>
              </a:lnSpc>
              <a:buFont typeface="Arial"/>
              <a:buChar char="•"/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Correlation between notification clicks and app installs indicates successful referral channel.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19988"/>
            <a:ext cx="1972628" cy="57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6"/>
              </a:lnSpc>
              <a:spcBef>
                <a:spcPct val="0"/>
              </a:spcBef>
            </a:pPr>
            <a:r>
              <a:rPr lang="en-US" sz="3381" spc="33" u="sng">
                <a:solidFill>
                  <a:srgbClr val="000000"/>
                </a:solidFill>
                <a:latin typeface="DM Sans Bold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529764"/>
            <a:ext cx="4432102" cy="57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6"/>
              </a:lnSpc>
              <a:spcBef>
                <a:spcPct val="0"/>
              </a:spcBef>
            </a:pPr>
            <a:r>
              <a:rPr lang="en-US" sz="3381" spc="33" u="sng">
                <a:solidFill>
                  <a:srgbClr val="000000"/>
                </a:solidFill>
                <a:latin typeface="DM Sans Bold"/>
              </a:rPr>
              <a:t>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9362" y="6281135"/>
            <a:ext cx="17445734" cy="307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3739" indent="-321870" lvl="1">
              <a:lnSpc>
                <a:spcPts val="4114"/>
              </a:lnSpc>
              <a:buFont typeface="Arial"/>
              <a:buChar char="•"/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Analyze individual notification click-through rates for content, timing, and targeting insights.</a:t>
            </a:r>
          </a:p>
          <a:p>
            <a:pPr marL="643739" indent="-321870" lvl="1">
              <a:lnSpc>
                <a:spcPts val="4114"/>
              </a:lnSpc>
              <a:buFont typeface="Arial"/>
              <a:buChar char="•"/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Optimize notification content and timing for improved, consistent click-through rates.</a:t>
            </a:r>
          </a:p>
          <a:p>
            <a:pPr marL="643739" indent="-321870" lvl="1">
              <a:lnSpc>
                <a:spcPts val="4114"/>
              </a:lnSpc>
              <a:buFont typeface="Arial"/>
              <a:buChar char="•"/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Track click-to-install conversion rates to gauge notification effectiveness.</a:t>
            </a:r>
          </a:p>
          <a:p>
            <a:pPr marL="643739" indent="-321870" lvl="1">
              <a:lnSpc>
                <a:spcPts val="4114"/>
              </a:lnSpc>
              <a:buFont typeface="Arial"/>
              <a:buChar char="•"/>
            </a:pPr>
            <a:r>
              <a:rPr lang="en-US" sz="2981" spc="29">
                <a:solidFill>
                  <a:srgbClr val="000000"/>
                </a:solidFill>
                <a:latin typeface="DM Sans Bold"/>
              </a:rPr>
              <a:t>Test different notification strategies, including frequency, personalization, or content variations.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93156" y="-403679"/>
            <a:ext cx="11009614" cy="10362799"/>
          </a:xfrm>
          <a:custGeom>
            <a:avLst/>
            <a:gdLst/>
            <a:ahLst/>
            <a:cxnLst/>
            <a:rect r="r" b="b" t="t" l="l"/>
            <a:pathLst>
              <a:path h="10362799" w="11009614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70916" y="5033867"/>
            <a:ext cx="10317538" cy="264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169731" y="321769"/>
            <a:ext cx="5519910" cy="4455951"/>
          </a:xfrm>
          <a:custGeom>
            <a:avLst/>
            <a:gdLst/>
            <a:ahLst/>
            <a:cxnLst/>
            <a:rect r="r" b="b" t="t" l="l"/>
            <a:pathLst>
              <a:path h="4455951" w="5519910">
                <a:moveTo>
                  <a:pt x="0" y="0"/>
                </a:moveTo>
                <a:lnTo>
                  <a:pt x="5519909" y="0"/>
                </a:lnTo>
                <a:lnTo>
                  <a:pt x="5519909" y="4455952"/>
                </a:lnTo>
                <a:lnTo>
                  <a:pt x="0" y="4455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543" t="0" r="-10543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1147" y="7220542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7472" y="4440486"/>
            <a:ext cx="5819421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Objectives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045422" y="7030042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98744" y="1009650"/>
            <a:ext cx="11375017" cy="8403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  <a:sym typeface="DM Sans Bold"/>
              </a:rPr>
              <a:t> OVERVIEW AND EFFECTIVENESS OF THE REFERRAL PROGRAM: EXAMINE THE OVERALL PERFORMANCE OF THE REFERRAL</a:t>
            </a:r>
          </a:p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</a:rPr>
              <a:t>PROGRAM IN GENERATING NEW APP INSTALLS AND USER ENGAGEMENT.</a:t>
            </a:r>
          </a:p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  <a:sym typeface="DM Sans Bold"/>
              </a:rPr>
              <a:t> APP INSTALLS TREND ANALYSIS: ASSESS THE TRENDS AND PATTERNS IN APP INSTALLATIONS OVER THE OBSERVED</a:t>
            </a:r>
          </a:p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</a:rPr>
              <a:t>PERIOD.</a:t>
            </a:r>
          </a:p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  <a:sym typeface="DM Sans Bold"/>
              </a:rPr>
              <a:t> USER ENGAGEMENT WITH DIFFERENT PAGES: INVESTIGATE HOW USER INTERACTION WITH VARIOUS PAGES</a:t>
            </a:r>
          </a:p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</a:rPr>
              <a:t>CORRELATES WITH REFERRAL SUCCESS.</a:t>
            </a:r>
          </a:p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  <a:sym typeface="DM Sans Bold"/>
              </a:rPr>
              <a:t> IMPACT OF DIFFERENT DAY TYPES ON REFERRAL ACTIVITIES: EXPLORE HOW SPECIAL EVENTS OR DAY TYPES (E.G.,</a:t>
            </a:r>
          </a:p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</a:rPr>
              <a:t>SALES EVENTS) INFLUENCE REFERRAL METRICS.</a:t>
            </a:r>
          </a:p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  <a:sym typeface="DM Sans Bold"/>
              </a:rPr>
              <a:t> INFLUENCE OF REFERRAL BULK NOTIFICATIONS: DETERMINE THE EFFECTIVENESS OF REFERRAL BULK NOTIFICATIONS IN</a:t>
            </a:r>
          </a:p>
          <a:p>
            <a:pPr algn="ctr">
              <a:lnSpc>
                <a:spcPts val="3207"/>
              </a:lnSpc>
              <a:spcBef>
                <a:spcPct val="0"/>
              </a:spcBef>
            </a:pPr>
            <a:r>
              <a:rPr lang="en-US" sz="2565" spc="425">
                <a:solidFill>
                  <a:srgbClr val="22423D"/>
                </a:solidFill>
                <a:latin typeface="DM Sans Bold"/>
              </a:rPr>
              <a:t>DRIVING USER CLICKS AND SUBSEQUENT ACTIVITIES.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8419" y="179253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1486" y="4440486"/>
            <a:ext cx="12445027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Objective 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260" y="1778810"/>
            <a:ext cx="9718389" cy="3704660"/>
          </a:xfrm>
          <a:custGeom>
            <a:avLst/>
            <a:gdLst/>
            <a:ahLst/>
            <a:cxnLst/>
            <a:rect r="r" b="b" t="t" l="l"/>
            <a:pathLst>
              <a:path h="3704660" w="9718389">
                <a:moveTo>
                  <a:pt x="0" y="0"/>
                </a:moveTo>
                <a:lnTo>
                  <a:pt x="9718389" y="0"/>
                </a:lnTo>
                <a:lnTo>
                  <a:pt x="9718389" y="3704660"/>
                </a:lnTo>
                <a:lnTo>
                  <a:pt x="0" y="3704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751" y="5705431"/>
            <a:ext cx="11625416" cy="4148276"/>
          </a:xfrm>
          <a:custGeom>
            <a:avLst/>
            <a:gdLst/>
            <a:ahLst/>
            <a:cxnLst/>
            <a:rect r="r" b="b" t="t" l="l"/>
            <a:pathLst>
              <a:path h="4148276" w="11625416">
                <a:moveTo>
                  <a:pt x="0" y="0"/>
                </a:moveTo>
                <a:lnTo>
                  <a:pt x="11625415" y="0"/>
                </a:lnTo>
                <a:lnTo>
                  <a:pt x="11625415" y="4148276"/>
                </a:lnTo>
                <a:lnTo>
                  <a:pt x="0" y="4148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03562" y="1745216"/>
            <a:ext cx="6630024" cy="4563571"/>
          </a:xfrm>
          <a:custGeom>
            <a:avLst/>
            <a:gdLst/>
            <a:ahLst/>
            <a:cxnLst/>
            <a:rect r="r" b="b" t="t" l="l"/>
            <a:pathLst>
              <a:path h="4563571" w="6630024">
                <a:moveTo>
                  <a:pt x="0" y="0"/>
                </a:moveTo>
                <a:lnTo>
                  <a:pt x="6630024" y="0"/>
                </a:lnTo>
                <a:lnTo>
                  <a:pt x="6630024" y="4563571"/>
                </a:lnTo>
                <a:lnTo>
                  <a:pt x="0" y="45635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212" r="0" b="-721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2010" y="621490"/>
            <a:ext cx="18310010" cy="115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3"/>
              </a:lnSpc>
            </a:pPr>
            <a:r>
              <a:rPr lang="en-US" sz="9896">
                <a:solidFill>
                  <a:srgbClr val="22423D"/>
                </a:solidFill>
                <a:latin typeface="Moontime"/>
              </a:rPr>
              <a:t>Overview and Effectiveness of the Referral Program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2469" y="-1406956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066578"/>
            <a:ext cx="18288000" cy="610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99" spc="448">
                <a:solidFill>
                  <a:srgbClr val="000000"/>
                </a:solidFill>
                <a:latin typeface="Glacial Indifference Bold"/>
              </a:rPr>
              <a:t>USING PYTHON PANDAS, I ANALYZED DATA, MERGING FRAMES TO CALCULATE A 68.72% REFERRAL SUCCESS RATE, ALIGNING WITH THE PROGRAM. GRAPHS COMPARE TOTAL INSTALLS, REFEREES, AND NON-REFERRAL/REFERRAL SPLITS. THE HIGH SUCCESS RATE INDICATES EFFECTIVE USER REFERRALS, REFLECTING A POSITIVE PLATFORM PERCEPTION AMONG EXISTING USERS WHO ACT AS BRAND ADVOCATES.</a:t>
            </a:r>
          </a:p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sz="2699" spc="448">
                <a:solidFill>
                  <a:srgbClr val="000000"/>
                </a:solidFill>
                <a:latin typeface="Glacial Indifference Bold"/>
              </a:rPr>
              <a:t>MOREOVER, THE DATA ANALYSIS INCLUDES A BAR GRAPH ILLUSTRATING ENGAGEMENT ON A PER-PAGE BASIS. THIS INFORMATION NOT ONLY PROVIDES INSIGHTFUL INTERPRETATIONS BUT ALSO LAYS THE FOUNDATION FOR STRATEGIC RECOMMENDATIONS DERIVED FROM THE DATA.</a:t>
            </a: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  <a:p>
            <a:pPr algn="ctr">
              <a:lnSpc>
                <a:spcPts val="374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935064" y="1000125"/>
            <a:ext cx="12846501" cy="222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4"/>
              </a:lnSpc>
              <a:spcBef>
                <a:spcPct val="0"/>
              </a:spcBef>
            </a:pPr>
            <a:r>
              <a:rPr lang="en-US" sz="4699" spc="780" u="sng">
                <a:solidFill>
                  <a:srgbClr val="000000"/>
                </a:solidFill>
                <a:latin typeface="Glacial Indifference Bold"/>
              </a:rPr>
              <a:t>INSIGHTFUL INTERPRETATIONS</a:t>
            </a:r>
          </a:p>
          <a:p>
            <a:pPr algn="ctr">
              <a:lnSpc>
                <a:spcPts val="5874"/>
              </a:lnSpc>
              <a:spcBef>
                <a:spcPct val="0"/>
              </a:spcBef>
            </a:pPr>
            <a:r>
              <a:rPr lang="en-US" sz="4699" spc="780" u="sng">
                <a:solidFill>
                  <a:srgbClr val="000000"/>
                </a:solidFill>
                <a:latin typeface="Glacial Indifference Bold"/>
              </a:rPr>
              <a:t>AND STRATEGIC RECOMMENDATIONS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98419" y="179253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1486" y="4440486"/>
            <a:ext cx="12445027" cy="199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Objective 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551227" y="2740689"/>
            <a:ext cx="4216289" cy="3043394"/>
          </a:xfrm>
          <a:custGeom>
            <a:avLst/>
            <a:gdLst/>
            <a:ahLst/>
            <a:cxnLst/>
            <a:rect r="r" b="b" t="t" l="l"/>
            <a:pathLst>
              <a:path h="3043394" w="4216289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9837" y="6690317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498489"/>
            <a:ext cx="9277419" cy="5732139"/>
          </a:xfrm>
          <a:custGeom>
            <a:avLst/>
            <a:gdLst/>
            <a:ahLst/>
            <a:cxnLst/>
            <a:rect r="r" b="b" t="t" l="l"/>
            <a:pathLst>
              <a:path h="5732139" w="9277419">
                <a:moveTo>
                  <a:pt x="0" y="0"/>
                </a:moveTo>
                <a:lnTo>
                  <a:pt x="9277419" y="0"/>
                </a:lnTo>
                <a:lnTo>
                  <a:pt x="9277419" y="5732140"/>
                </a:lnTo>
                <a:lnTo>
                  <a:pt x="0" y="5732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97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03586" y="528364"/>
            <a:ext cx="12540747" cy="5843578"/>
          </a:xfrm>
          <a:custGeom>
            <a:avLst/>
            <a:gdLst/>
            <a:ahLst/>
            <a:cxnLst/>
            <a:rect r="r" b="b" t="t" l="l"/>
            <a:pathLst>
              <a:path h="5843578" w="12540747">
                <a:moveTo>
                  <a:pt x="0" y="0"/>
                </a:moveTo>
                <a:lnTo>
                  <a:pt x="12540747" y="0"/>
                </a:lnTo>
                <a:lnTo>
                  <a:pt x="12540747" y="5843578"/>
                </a:lnTo>
                <a:lnTo>
                  <a:pt x="0" y="5843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0" t="0" r="-458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414" y="823639"/>
            <a:ext cx="18310010" cy="101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1"/>
              </a:lnSpc>
            </a:pPr>
            <a:r>
              <a:rPr lang="en-US" sz="8596">
                <a:solidFill>
                  <a:srgbClr val="22423D"/>
                </a:solidFill>
                <a:latin typeface="Moontime"/>
              </a:rPr>
              <a:t>App Installs Trend Analysis: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1746" y="-1717592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02292" y="-1243967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851783"/>
            <a:ext cx="17430742" cy="28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000000"/>
                </a:solidFill>
                <a:latin typeface="Glacial Indifference Bold"/>
              </a:rPr>
              <a:t>OVERALL, APP INSTALLS ARE INCREASING, INDICATING POSITIVE TRACTION AND USER ATTRACTION. SEASONALITY IS EVIDENT, WITH PEAKS IN NOVEMBER AND A DIP IN DECEMBER, POSSIBLY TIED TO FEATURE RELEASES OR MARKETING CHANGES. RECENT MONTHS SHOW ACCELERATED GROWTH, SIGNALING INCREASING POPULARITY. THE FORECAST PREDICTS CONTINUED GROWTH, THOUGH ITS ACCURACY ISN'T GUARANTEED.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98645" y="400044"/>
            <a:ext cx="12846501" cy="222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4"/>
              </a:lnSpc>
              <a:spcBef>
                <a:spcPct val="0"/>
              </a:spcBef>
            </a:pPr>
            <a:r>
              <a:rPr lang="en-US" sz="4699" spc="780" u="sng">
                <a:solidFill>
                  <a:srgbClr val="000000"/>
                </a:solidFill>
                <a:latin typeface="Glacial Indifference Bold"/>
              </a:rPr>
              <a:t>INSIGHTFUL INTERPRETATIONS</a:t>
            </a:r>
          </a:p>
          <a:p>
            <a:pPr algn="ctr">
              <a:lnSpc>
                <a:spcPts val="5874"/>
              </a:lnSpc>
              <a:spcBef>
                <a:spcPct val="0"/>
              </a:spcBef>
            </a:pPr>
            <a:r>
              <a:rPr lang="en-US" sz="4699" spc="780" u="sng">
                <a:solidFill>
                  <a:srgbClr val="000000"/>
                </a:solidFill>
                <a:latin typeface="Glacial Indifference Bold"/>
              </a:rPr>
              <a:t>AND STRATEGIC RECOMMENDATIONS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34210" y="6360606"/>
            <a:ext cx="3918503" cy="703016"/>
            <a:chOff x="0" y="0"/>
            <a:chExt cx="692159" cy="1241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4210" y="7305370"/>
            <a:ext cx="3918503" cy="703016"/>
            <a:chOff x="0" y="0"/>
            <a:chExt cx="692159" cy="1241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34210" y="8320231"/>
            <a:ext cx="3918503" cy="703016"/>
            <a:chOff x="0" y="0"/>
            <a:chExt cx="692159" cy="1241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4210" y="9194898"/>
            <a:ext cx="3918503" cy="703016"/>
            <a:chOff x="0" y="0"/>
            <a:chExt cx="692159" cy="124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2159" cy="124180"/>
            </a:xfrm>
            <a:custGeom>
              <a:avLst/>
              <a:gdLst/>
              <a:ahLst/>
              <a:cxnLst/>
              <a:rect r="r" b="b" t="t" l="l"/>
              <a:pathLst>
                <a:path h="124180" w="692159">
                  <a:moveTo>
                    <a:pt x="0" y="0"/>
                  </a:moveTo>
                  <a:lnTo>
                    <a:pt x="692159" y="0"/>
                  </a:lnTo>
                  <a:lnTo>
                    <a:pt x="692159" y="124180"/>
                  </a:lnTo>
                  <a:lnTo>
                    <a:pt x="0" y="12418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692159" cy="1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Recommendation  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494609" y="6496532"/>
            <a:ext cx="13793391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599" spc="431">
                <a:solidFill>
                  <a:srgbClr val="000000"/>
                </a:solidFill>
                <a:latin typeface="Glacial Indifference Bold"/>
              </a:rPr>
              <a:t>FOCUS ON SUCCESSFUL MARKETING STRATEGIES FOR APP INSTALLS.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58891" y="7505748"/>
            <a:ext cx="13864828" cy="29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900" spc="315">
                <a:solidFill>
                  <a:srgbClr val="000000"/>
                </a:solidFill>
                <a:latin typeface="Glacial Indifference Bold"/>
              </a:rPr>
              <a:t>CAPITALIZE ON PEAK SEASONALITY, LIKE NOVEMBER, FOR FEATURE LAUNCHES OR CAMPAIGNS.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94609" y="8301181"/>
            <a:ext cx="11844933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sz="2699" spc="448">
                <a:solidFill>
                  <a:srgbClr val="000000"/>
                </a:solidFill>
                <a:latin typeface="Glacial Indifference Bold"/>
              </a:rPr>
              <a:t>MONITOR CLOSELY AND ADJUST STRATEGIES AS NEEDED.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83167" y="9251847"/>
            <a:ext cx="16230600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  <a:spcBef>
                <a:spcPct val="0"/>
              </a:spcBef>
            </a:pPr>
            <a:r>
              <a:rPr lang="en-US" sz="2300" spc="381">
                <a:solidFill>
                  <a:srgbClr val="000000"/>
                </a:solidFill>
                <a:latin typeface="Glacial Indifference Bold"/>
              </a:rPr>
              <a:t>I</a:t>
            </a:r>
            <a:r>
              <a:rPr lang="en-US" sz="2300" spc="381">
                <a:solidFill>
                  <a:srgbClr val="000000"/>
                </a:solidFill>
                <a:latin typeface="Glacial Indifference Bold"/>
              </a:rPr>
              <a:t>NVESTIGATE FACTORS BEHIND RECENT GROWTH FOR POTENTIAL REPLICATION OR AMPLIFICATION.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83500" y="293592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7631" y="3190243"/>
            <a:ext cx="3186537" cy="3606163"/>
          </a:xfrm>
          <a:custGeom>
            <a:avLst/>
            <a:gdLst/>
            <a:ahLst/>
            <a:cxnLst/>
            <a:rect r="r" b="b" t="t" l="l"/>
            <a:pathLst>
              <a:path h="3606163" w="3186537">
                <a:moveTo>
                  <a:pt x="0" y="0"/>
                </a:moveTo>
                <a:lnTo>
                  <a:pt x="3186537" y="0"/>
                </a:lnTo>
                <a:lnTo>
                  <a:pt x="3186537" y="3606163"/>
                </a:lnTo>
                <a:lnTo>
                  <a:pt x="0" y="360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2159" y="6151327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60986" y="4221418"/>
            <a:ext cx="12445027" cy="380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Objective 3</a:t>
            </a:r>
          </a:p>
          <a:p>
            <a:pPr algn="ctr">
              <a:lnSpc>
                <a:spcPts val="1428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97884" y="6341827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DAF3jAbPZls</dc:identifier>
  <dcterms:modified xsi:type="dcterms:W3CDTF">2011-08-01T06:04:30Z</dcterms:modified>
  <cp:revision>1</cp:revision>
  <dc:title>Beige Brown Minimal Organic Creative Project Presentation</dc:title>
</cp:coreProperties>
</file>